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800" r:id="rId1"/>
  </p:sldMasterIdLst>
  <p:notesMasterIdLst>
    <p:notesMasterId r:id="rId3"/>
  </p:notesMasterIdLst>
  <p:sldIdLst>
    <p:sldId id="299" r:id="rId2"/>
  </p:sldIdLst>
  <p:sldSz cx="6858000" cy="9906000" type="A4"/>
  <p:notesSz cx="6735763" cy="9866313"/>
  <p:defaultTextStyle>
    <a:defPPr>
      <a:defRPr lang="ja-JP"/>
    </a:defPPr>
    <a:lvl1pPr marL="0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E45A1076-C054-4541-A9B3-60B09D1A3827}">
          <p14:sldIdLst/>
        </p14:section>
        <p14:section name="タイトルなしのセクション" id="{9E2FECB4-1938-4EA7-9ED5-29AFBA8C8130}">
          <p14:sldIdLst>
            <p14:sldId id="29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78" userDrawn="1">
          <p15:clr>
            <a:srgbClr val="A4A3A4"/>
          </p15:clr>
        </p15:guide>
        <p15:guide id="5" pos="224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4373"/>
    <a:srgbClr val="FFFCF3"/>
    <a:srgbClr val="FF6600"/>
    <a:srgbClr val="0000FF"/>
    <a:srgbClr val="FFCC00"/>
    <a:srgbClr val="902001"/>
    <a:srgbClr val="DAC0A6"/>
    <a:srgbClr val="FDD395"/>
    <a:srgbClr val="FCC370"/>
    <a:srgbClr val="EDC3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77" autoAdjust="0"/>
    <p:restoredTop sz="99272" autoAdjust="0"/>
  </p:normalViewPr>
  <p:slideViewPr>
    <p:cSldViewPr snapToGrid="0" snapToObjects="1">
      <p:cViewPr varScale="1">
        <p:scale>
          <a:sx n="77" d="100"/>
          <a:sy n="77" d="100"/>
        </p:scale>
        <p:origin x="2982" y="96"/>
      </p:cViewPr>
      <p:guideLst>
        <p:guide orient="horz" pos="3078"/>
        <p:guide pos="224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65B0D-FF67-417F-9207-7138F28A3DDD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2A1BA-ACC7-4439-8B24-2630FE272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96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501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EDAE-75F6-4BFF-9326-1263FCB4469D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3CC0-B592-4E71-A3B5-ACF1140C04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0552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EDAE-75F6-4BFF-9326-1263FCB4469D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3CC0-B592-4E71-A3B5-ACF1140C04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3235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D4A64D-7724-4343-92CE-E2116EEAB6DF}" type="datetime1">
              <a:rPr lang="ja-JP" altLang="en-US" smtClean="0"/>
              <a:pPr>
                <a:defRPr/>
              </a:pPr>
              <a:t>2024/1/16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C4A2B-3890-4CCF-A48C-7582188EEDCF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2823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EDAE-75F6-4BFF-9326-1263FCB4469D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3CC0-B592-4E71-A3B5-ACF1140C04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08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995810-1276-4B5B-A496-C972D7A00FFF}" type="datetime1">
              <a:rPr lang="ja-JP" altLang="en-US" smtClean="0"/>
              <a:pPr>
                <a:defRPr/>
              </a:pPr>
              <a:t>2024/1/16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98DE20-FB8E-4B5D-85FC-EF689E4F55B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8823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919CED-51EE-4149-8E54-58513B81E1F6}" type="datetime1">
              <a:rPr lang="ja-JP" altLang="en-US" smtClean="0"/>
              <a:pPr>
                <a:defRPr/>
              </a:pPr>
              <a:t>2024/1/16</a:t>
            </a:fld>
            <a:endParaRPr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792A4D-20D5-469E-8826-293FE9855C8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890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117791-FB04-44A7-8A47-A9B46A448255}" type="datetime1">
              <a:rPr lang="ja-JP" altLang="en-US" smtClean="0"/>
              <a:pPr>
                <a:defRPr/>
              </a:pPr>
              <a:t>2024/1/16</a:t>
            </a:fld>
            <a:endParaRPr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760778-D5E4-4A30-981C-0F9C9AFBFCB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2286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0374F8-12F9-4A3B-93A1-762FA651150D}" type="datetime1">
              <a:rPr lang="ja-JP" altLang="en-US" smtClean="0"/>
              <a:pPr>
                <a:defRPr/>
              </a:pPr>
              <a:t>2024/1/16</a:t>
            </a:fld>
            <a:endParaRPr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F3DE5-7939-4C74-AE8B-9900DC5B6D8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1997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EDAE-75F6-4BFF-9326-1263FCB4469D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3CC0-B592-4E71-A3B5-ACF1140C04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214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9EDAE-75F6-4BFF-9326-1263FCB4469D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33CC0-B592-4E71-A3B5-ACF1140C04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23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9EDAE-75F6-4BFF-9326-1263FCB4469D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33CC0-B592-4E71-A3B5-ACF1140C04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10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01" r:id="rId1"/>
    <p:sldLayoutId id="2147484802" r:id="rId2"/>
    <p:sldLayoutId id="2147484803" r:id="rId3"/>
    <p:sldLayoutId id="2147484804" r:id="rId4"/>
    <p:sldLayoutId id="2147484805" r:id="rId5"/>
    <p:sldLayoutId id="2147484806" r:id="rId6"/>
    <p:sldLayoutId id="2147484807" r:id="rId7"/>
    <p:sldLayoutId id="2147484808" r:id="rId8"/>
    <p:sldLayoutId id="2147484809" r:id="rId9"/>
    <p:sldLayoutId id="2147484810" r:id="rId10"/>
    <p:sldLayoutId id="214748481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03" y="424552"/>
            <a:ext cx="6874348" cy="3805570"/>
          </a:xfrm>
          <a:prstGeom prst="rect">
            <a:avLst/>
          </a:prstGeom>
        </p:spPr>
      </p:pic>
      <p:sp>
        <p:nvSpPr>
          <p:cNvPr id="24" name="正方形/長方形 23"/>
          <p:cNvSpPr/>
          <p:nvPr/>
        </p:nvSpPr>
        <p:spPr>
          <a:xfrm>
            <a:off x="0" y="3645966"/>
            <a:ext cx="6858000" cy="6091995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1400" b="1" dirty="0">
              <a:ln w="317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46000">
                      <a:schemeClr val="accent1">
                        <a:lumMod val="45000"/>
                        <a:lumOff val="55000"/>
                      </a:schemeClr>
                    </a:gs>
                    <a:gs pos="63000">
                      <a:schemeClr val="accent1">
                        <a:lumMod val="45000"/>
                        <a:lumOff val="55000"/>
                      </a:schemeClr>
                    </a:gs>
                    <a:gs pos="72000">
                      <a:schemeClr val="bg1">
                        <a:lumMod val="95000"/>
                      </a:schemeClr>
                    </a:gs>
                  </a:gsLst>
                  <a:lin ang="5400000" scaled="1"/>
                </a:gradFill>
              </a:ln>
              <a:solidFill>
                <a:srgbClr val="22437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-16348" y="9241074"/>
            <a:ext cx="6890697" cy="82810"/>
          </a:xfrm>
          <a:prstGeom prst="rect">
            <a:avLst/>
          </a:prstGeom>
          <a:gradFill flip="none" rotWithShape="1">
            <a:gsLst>
              <a:gs pos="15000">
                <a:srgbClr val="FFCC00"/>
              </a:gs>
              <a:gs pos="85000">
                <a:srgbClr val="FF66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99"/>
          </a:p>
        </p:txBody>
      </p:sp>
      <p:sp>
        <p:nvSpPr>
          <p:cNvPr id="6" name="正方形/長方形 5"/>
          <p:cNvSpPr/>
          <p:nvPr/>
        </p:nvSpPr>
        <p:spPr>
          <a:xfrm>
            <a:off x="-15030" y="9313266"/>
            <a:ext cx="6888060" cy="59425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99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66152" y="1235552"/>
            <a:ext cx="41125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gradFill flip="none" rotWithShape="1">
                  <a:gsLst>
                    <a:gs pos="50000">
                      <a:srgbClr val="FFCC00"/>
                    </a:gs>
                    <a:gs pos="66000">
                      <a:srgbClr val="FF6600"/>
                    </a:gs>
                  </a:gsLst>
                  <a:lin ang="2700000" scaled="1"/>
                  <a:tileRect/>
                </a:gradFill>
                <a:effectLst>
                  <a:glow rad="152400">
                    <a:srgbClr val="002060">
                      <a:alpha val="40000"/>
                    </a:srgbClr>
                  </a:glow>
                  <a:outerShdw blurRad="38100" dist="635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インフレ時代の</a:t>
            </a:r>
          </a:p>
          <a:p>
            <a:pPr algn="ctr"/>
            <a:r>
              <a:rPr lang="ja-JP" altLang="en-US" sz="3600" b="1" dirty="0">
                <a:gradFill flip="none" rotWithShape="1">
                  <a:gsLst>
                    <a:gs pos="50000">
                      <a:srgbClr val="FFCC00"/>
                    </a:gs>
                    <a:gs pos="66000">
                      <a:srgbClr val="FF6600"/>
                    </a:gs>
                  </a:gsLst>
                  <a:lin ang="2700000" scaled="1"/>
                  <a:tileRect/>
                </a:gradFill>
                <a:effectLst>
                  <a:glow rad="152400">
                    <a:srgbClr val="002060">
                      <a:alpha val="40000"/>
                    </a:srgbClr>
                  </a:glow>
                  <a:outerShdw blurRad="38100" dist="635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お金の働き方改革</a:t>
            </a:r>
          </a:p>
          <a:p>
            <a:pPr algn="ctr"/>
            <a:endParaRPr lang="ja-JP" altLang="en-US" sz="3600" b="1" dirty="0">
              <a:gradFill flip="none" rotWithShape="1">
                <a:gsLst>
                  <a:gs pos="50000">
                    <a:srgbClr val="FFCC00"/>
                  </a:gs>
                  <a:gs pos="66000">
                    <a:srgbClr val="FF6600"/>
                  </a:gs>
                </a:gsLst>
                <a:lin ang="2700000" scaled="1"/>
                <a:tileRect/>
              </a:gradFill>
              <a:effectLst>
                <a:glow rad="152400">
                  <a:srgbClr val="002060">
                    <a:alpha val="40000"/>
                  </a:srgbClr>
                </a:glow>
                <a:outerShdw blurRad="38100" dist="635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27740" y="9474597"/>
            <a:ext cx="4738748" cy="323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99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お問合せ先：藤沢商工会議所経営支援部支援課</a:t>
            </a:r>
            <a:endParaRPr lang="ja-JP" altLang="en-US" sz="1451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319727" y="9474726"/>
            <a:ext cx="2709929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8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📞</a:t>
            </a:r>
            <a:r>
              <a:rPr lang="en-US" altLang="ja-JP" sz="148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0466-27-8888</a:t>
            </a:r>
            <a:r>
              <a:rPr lang="ja-JP" altLang="en-US" sz="148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㈹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6860" y="2372412"/>
            <a:ext cx="6892497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effectLst>
                  <a:glow rad="152400">
                    <a:srgbClr val="002060">
                      <a:alpha val="40000"/>
                    </a:srgbClr>
                  </a:glow>
                  <a:outerShdw blurRad="38100" dist="635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昨今のインフレで、食品や電気・ガスの値上げなどが鮮明になってきました。</a:t>
            </a:r>
          </a:p>
          <a:p>
            <a:pPr algn="ctr"/>
            <a:r>
              <a:rPr lang="ja-JP" altLang="en-US" sz="1100" b="1" dirty="0">
                <a:solidFill>
                  <a:schemeClr val="bg1"/>
                </a:solidFill>
                <a:effectLst>
                  <a:glow rad="152400">
                    <a:srgbClr val="002060">
                      <a:alpha val="40000"/>
                    </a:srgbClr>
                  </a:glow>
                  <a:outerShdw blurRad="38100" dist="635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今後も更なる値上げが想定されます。</a:t>
            </a:r>
          </a:p>
          <a:p>
            <a:pPr algn="ctr"/>
            <a:r>
              <a:rPr lang="ja-JP" altLang="en-US" sz="1100" b="1" dirty="0">
                <a:solidFill>
                  <a:schemeClr val="bg1"/>
                </a:solidFill>
                <a:effectLst>
                  <a:glow rad="152400">
                    <a:srgbClr val="002060">
                      <a:alpha val="40000"/>
                    </a:srgbClr>
                  </a:glow>
                  <a:outerShdw blurRad="38100" dist="635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企業経営はもちろんのこと、役員・従業員一人一人の生活にも影響が出始めてくることと思います。</a:t>
            </a:r>
          </a:p>
          <a:p>
            <a:pPr algn="ctr"/>
            <a:r>
              <a:rPr lang="ja-JP" altLang="en-US" sz="1100" b="1" dirty="0">
                <a:solidFill>
                  <a:schemeClr val="bg1"/>
                </a:solidFill>
                <a:effectLst>
                  <a:glow rad="152400">
                    <a:srgbClr val="002060">
                      <a:alpha val="40000"/>
                    </a:srgbClr>
                  </a:glow>
                  <a:outerShdw blurRad="38100" dist="635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そのような中で経営者の方々へ、現在のインフレを踏まえて考えるべきことをお伝え致します。</a:t>
            </a:r>
          </a:p>
          <a:p>
            <a:pPr algn="ctr"/>
            <a:r>
              <a:rPr lang="ja-JP" altLang="en-US" sz="1100" b="1" dirty="0">
                <a:solidFill>
                  <a:schemeClr val="bg1"/>
                </a:solidFill>
                <a:effectLst>
                  <a:glow rad="152400">
                    <a:srgbClr val="002060">
                      <a:alpha val="40000"/>
                    </a:srgbClr>
                  </a:glow>
                  <a:outerShdw blurRad="38100" dist="635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ぜひご参加ください。</a:t>
            </a:r>
            <a:endParaRPr lang="en-US" altLang="ja-JP" sz="1100" b="1" dirty="0">
              <a:solidFill>
                <a:schemeClr val="bg1"/>
              </a:solidFill>
              <a:effectLst>
                <a:glow rad="152400">
                  <a:srgbClr val="002060">
                    <a:alpha val="40000"/>
                  </a:srgbClr>
                </a:glow>
                <a:outerShdw blurRad="38100" dist="635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100" b="1" dirty="0">
                <a:solidFill>
                  <a:schemeClr val="bg1"/>
                </a:solidFill>
                <a:effectLst>
                  <a:glow rad="152400">
                    <a:srgbClr val="002060">
                      <a:alpha val="40000"/>
                    </a:srgbClr>
                  </a:glow>
                  <a:outerShdw blurRad="38100" dist="635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役員だけでなく、次期役員・幹部候補の方々のご参加もお待ちしております。</a:t>
            </a:r>
          </a:p>
          <a:p>
            <a:pPr algn="ctr"/>
            <a:endParaRPr lang="ja-JP" altLang="en-US" sz="1100" b="1" dirty="0">
              <a:gradFill flip="none" rotWithShape="1">
                <a:gsLst>
                  <a:gs pos="50000">
                    <a:srgbClr val="FFCC00"/>
                  </a:gs>
                  <a:gs pos="66000">
                    <a:srgbClr val="FF6600"/>
                  </a:gs>
                </a:gsLst>
                <a:lin ang="2700000" scaled="1"/>
                <a:tileRect/>
              </a:gradFill>
              <a:effectLst>
                <a:glow rad="152400">
                  <a:srgbClr val="002060">
                    <a:alpha val="40000"/>
                  </a:srgbClr>
                </a:glow>
                <a:outerShdw blurRad="38100" dist="63500" dir="2700000" algn="tl">
                  <a:srgbClr val="000000">
                    <a:alpha val="43137"/>
                  </a:srgb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41341" y="716939"/>
            <a:ext cx="57655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effectLst>
                  <a:glow rad="152400">
                    <a:srgbClr val="002060">
                      <a:alpha val="40000"/>
                    </a:srgbClr>
                  </a:glow>
                  <a:outerShdw blurRad="38100" dist="635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物価が上がっていく時代をどう過ごしますか？</a:t>
            </a:r>
            <a:endParaRPr lang="en-US" altLang="ja-JP" sz="1600" b="1" dirty="0">
              <a:solidFill>
                <a:schemeClr val="bg1"/>
              </a:solidFill>
              <a:effectLst>
                <a:glow rad="152400">
                  <a:srgbClr val="002060">
                    <a:alpha val="40000"/>
                  </a:srgbClr>
                </a:glow>
                <a:outerShdw blurRad="38100" dist="635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solidFill>
                  <a:schemeClr val="bg1"/>
                </a:solidFill>
                <a:effectLst>
                  <a:glow rad="152400">
                    <a:srgbClr val="002060">
                      <a:alpha val="40000"/>
                    </a:srgbClr>
                  </a:glow>
                  <a:outerShdw blurRad="38100" dist="635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新</a:t>
            </a:r>
            <a:r>
              <a:rPr lang="en-US" altLang="ja-JP" sz="1600" b="1" dirty="0">
                <a:solidFill>
                  <a:schemeClr val="bg1"/>
                </a:solidFill>
                <a:effectLst>
                  <a:glow rad="152400">
                    <a:srgbClr val="002060">
                      <a:alpha val="40000"/>
                    </a:srgbClr>
                  </a:glow>
                  <a:outerShdw blurRad="38100" dist="635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NISA</a:t>
            </a:r>
            <a:r>
              <a:rPr lang="ja-JP" altLang="en-US" sz="1600" b="1" dirty="0">
                <a:solidFill>
                  <a:schemeClr val="bg1"/>
                </a:solidFill>
                <a:effectLst>
                  <a:glow rad="152400">
                    <a:srgbClr val="002060">
                      <a:alpha val="40000"/>
                    </a:srgbClr>
                  </a:glow>
                  <a:outerShdw blurRad="38100" dist="635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を活用した福利厚生制度でインフレに負けない準備を！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2385" y="3931"/>
            <a:ext cx="6873330" cy="420621"/>
          </a:xfrm>
          <a:prstGeom prst="rect">
            <a:avLst/>
          </a:prstGeom>
          <a:solidFill>
            <a:schemeClr val="accent2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" name="グループ化 8"/>
          <p:cNvGrpSpPr/>
          <p:nvPr/>
        </p:nvGrpSpPr>
        <p:grpSpPr>
          <a:xfrm>
            <a:off x="5865332" y="36182"/>
            <a:ext cx="938035" cy="967192"/>
            <a:chOff x="8596919" y="1167084"/>
            <a:chExt cx="938035" cy="967192"/>
          </a:xfrm>
        </p:grpSpPr>
        <p:sp>
          <p:nvSpPr>
            <p:cNvPr id="3" name="ホームベース 2"/>
            <p:cNvSpPr/>
            <p:nvPr/>
          </p:nvSpPr>
          <p:spPr>
            <a:xfrm rot="16200000">
              <a:off x="8675476" y="1088527"/>
              <a:ext cx="780921" cy="938035"/>
            </a:xfrm>
            <a:prstGeom prst="homePlate">
              <a:avLst>
                <a:gd name="adj" fmla="val 0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sp>
          <p:nvSpPr>
            <p:cNvPr id="38" name="山形 37"/>
            <p:cNvSpPr/>
            <p:nvPr/>
          </p:nvSpPr>
          <p:spPr>
            <a:xfrm rot="16200000">
              <a:off x="8582339" y="1181664"/>
              <a:ext cx="967192" cy="938032"/>
            </a:xfrm>
            <a:prstGeom prst="chevron">
              <a:avLst>
                <a:gd name="adj" fmla="val 19627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100">
                <a:solidFill>
                  <a:schemeClr val="tx1"/>
                </a:solidFill>
              </a:endParaRPr>
            </a:p>
          </p:txBody>
        </p:sp>
      </p:grpSp>
      <p:sp>
        <p:nvSpPr>
          <p:cNvPr id="84" name="テキスト ボックス 83"/>
          <p:cNvSpPr txBox="1"/>
          <p:nvPr/>
        </p:nvSpPr>
        <p:spPr>
          <a:xfrm>
            <a:off x="1855542" y="435069"/>
            <a:ext cx="29347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企業経営者様</a:t>
            </a:r>
            <a:r>
              <a:rPr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必見！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-6686" y="5914834"/>
            <a:ext cx="7036342" cy="2969157"/>
            <a:chOff x="-2128" y="5500680"/>
            <a:chExt cx="7036342" cy="2463117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-2128" y="5500680"/>
              <a:ext cx="6865149" cy="2463117"/>
              <a:chOff x="160634" y="6271710"/>
              <a:chExt cx="6512210" cy="1242148"/>
            </a:xfrm>
          </p:grpSpPr>
          <p:sp>
            <p:nvSpPr>
              <p:cNvPr id="53" name="正方形/長方形 52"/>
              <p:cNvSpPr/>
              <p:nvPr/>
            </p:nvSpPr>
            <p:spPr>
              <a:xfrm>
                <a:off x="163748" y="6271710"/>
                <a:ext cx="6487729" cy="1241495"/>
              </a:xfrm>
              <a:prstGeom prst="rect">
                <a:avLst/>
              </a:prstGeom>
              <a:solidFill>
                <a:srgbClr val="FFFCF3">
                  <a:alpha val="81961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99"/>
              </a:p>
            </p:txBody>
          </p:sp>
          <p:sp>
            <p:nvSpPr>
              <p:cNvPr id="59" name="フレーム 58"/>
              <p:cNvSpPr/>
              <p:nvPr/>
            </p:nvSpPr>
            <p:spPr>
              <a:xfrm>
                <a:off x="160634" y="6272363"/>
                <a:ext cx="6512210" cy="1241495"/>
              </a:xfrm>
              <a:prstGeom prst="frame">
                <a:avLst>
                  <a:gd name="adj1" fmla="val 1183"/>
                </a:avLst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46000">
                    <a:schemeClr val="bg1">
                      <a:lumMod val="6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99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グループ化 9"/>
            <p:cNvGrpSpPr/>
            <p:nvPr/>
          </p:nvGrpSpPr>
          <p:grpSpPr>
            <a:xfrm>
              <a:off x="421807" y="5501974"/>
              <a:ext cx="6440751" cy="907940"/>
              <a:chOff x="794790" y="5501974"/>
              <a:chExt cx="6440751" cy="907940"/>
            </a:xfrm>
          </p:grpSpPr>
          <p:grpSp>
            <p:nvGrpSpPr>
              <p:cNvPr id="16" name="グループ化 15"/>
              <p:cNvGrpSpPr/>
              <p:nvPr/>
            </p:nvGrpSpPr>
            <p:grpSpPr>
              <a:xfrm>
                <a:off x="1683958" y="5501974"/>
                <a:ext cx="5551583" cy="907940"/>
                <a:chOff x="1330835" y="5308189"/>
                <a:chExt cx="5551583" cy="907940"/>
              </a:xfrm>
            </p:grpSpPr>
            <p:sp>
              <p:nvSpPr>
                <p:cNvPr id="15" name="テキスト ボックス 14"/>
                <p:cNvSpPr txBox="1"/>
                <p:nvPr/>
              </p:nvSpPr>
              <p:spPr>
                <a:xfrm>
                  <a:off x="1330835" y="5308189"/>
                  <a:ext cx="4629684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2400" b="1" dirty="0">
                      <a:effectLst>
                        <a:glow rad="152400">
                          <a:schemeClr val="bg1">
                            <a:alpha val="78000"/>
                          </a:schemeClr>
                        </a:glow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インフレの影響と対策について</a:t>
                  </a:r>
                  <a:endParaRPr lang="en-US" altLang="ja-JP" sz="2400" b="1" dirty="0">
                    <a:effectLst>
                      <a:glow rad="152400">
                        <a:schemeClr val="bg1">
                          <a:alpha val="78000"/>
                        </a:schemeClr>
                      </a:glow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r>
                    <a:rPr lang="ja-JP" altLang="en-US" sz="2000" b="1" dirty="0">
                      <a:effectLst>
                        <a:glow rad="152400">
                          <a:schemeClr val="bg1">
                            <a:alpha val="78000"/>
                          </a:schemeClr>
                        </a:glow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～大切な資産の置き場所考えませんか～</a:t>
                  </a:r>
                  <a:endParaRPr lang="en-US" altLang="ja-JP" sz="1800" b="1" dirty="0">
                    <a:effectLst>
                      <a:glow rad="152400">
                        <a:schemeClr val="bg1">
                          <a:alpha val="78000"/>
                        </a:schemeClr>
                      </a:glow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65" name="テキスト ボックス 64"/>
                <p:cNvSpPr txBox="1"/>
                <p:nvPr/>
              </p:nvSpPr>
              <p:spPr>
                <a:xfrm>
                  <a:off x="2252734" y="5939130"/>
                  <a:ext cx="4629684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sz="1200" b="1" dirty="0">
                      <a:effectLst>
                        <a:glow rad="152400">
                          <a:schemeClr val="bg1">
                            <a:alpha val="78000"/>
                          </a:schemeClr>
                        </a:glow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【</a:t>
                  </a:r>
                  <a:r>
                    <a:rPr lang="zh-TW" altLang="en-US" sz="1200" b="1" dirty="0">
                      <a:effectLst>
                        <a:glow rad="152400">
                          <a:schemeClr val="bg1">
                            <a:alpha val="78000"/>
                          </a:schemeClr>
                        </a:glow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講師</a:t>
                  </a:r>
                  <a:r>
                    <a:rPr lang="en-US" altLang="zh-TW" sz="1200" b="1" dirty="0">
                      <a:effectLst>
                        <a:glow rad="152400">
                          <a:schemeClr val="bg1">
                            <a:alpha val="78000"/>
                          </a:schemeClr>
                        </a:glow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】</a:t>
                  </a:r>
                  <a:r>
                    <a:rPr lang="zh-TW" altLang="en-US" sz="1200" b="1" dirty="0">
                      <a:effectLst>
                        <a:glow rad="152400">
                          <a:schemeClr val="bg1">
                            <a:alpha val="78000"/>
                          </a:schemeClr>
                        </a:glow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野村證券株式会社　投資情報部　東 英</a:t>
                  </a:r>
                  <a:r>
                    <a:rPr lang="zh-TW" altLang="en-US" sz="1200" b="1" dirty="0">
                      <a:effectLst>
                        <a:glow rad="152400">
                          <a:schemeClr val="bg1">
                            <a:alpha val="78000"/>
                          </a:schemeClr>
                        </a:glo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憲</a:t>
                  </a:r>
                </a:p>
              </p:txBody>
            </p:sp>
          </p:grpSp>
          <p:sp>
            <p:nvSpPr>
              <p:cNvPr id="52" name="正方形/長方形 51"/>
              <p:cNvSpPr/>
              <p:nvPr/>
            </p:nvSpPr>
            <p:spPr>
              <a:xfrm>
                <a:off x="794790" y="5648473"/>
                <a:ext cx="755862" cy="384982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</a:rPr>
                  <a:t>第一部</a:t>
                </a:r>
              </a:p>
            </p:txBody>
          </p:sp>
        </p:grpSp>
        <p:grpSp>
          <p:nvGrpSpPr>
            <p:cNvPr id="13" name="グループ化 12"/>
            <p:cNvGrpSpPr/>
            <p:nvPr/>
          </p:nvGrpSpPr>
          <p:grpSpPr>
            <a:xfrm>
              <a:off x="421807" y="6422777"/>
              <a:ext cx="6612407" cy="917532"/>
              <a:chOff x="806178" y="6401378"/>
              <a:chExt cx="6612407" cy="917532"/>
            </a:xfrm>
          </p:grpSpPr>
          <p:sp>
            <p:nvSpPr>
              <p:cNvPr id="54" name="正方形/長方形 53"/>
              <p:cNvSpPr/>
              <p:nvPr/>
            </p:nvSpPr>
            <p:spPr>
              <a:xfrm>
                <a:off x="806178" y="6407298"/>
                <a:ext cx="755862" cy="3798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</a:rPr>
                  <a:t>第二部</a:t>
                </a:r>
              </a:p>
            </p:txBody>
          </p:sp>
          <p:grpSp>
            <p:nvGrpSpPr>
              <p:cNvPr id="18" name="グループ化 17"/>
              <p:cNvGrpSpPr/>
              <p:nvPr/>
            </p:nvGrpSpPr>
            <p:grpSpPr>
              <a:xfrm>
                <a:off x="1687262" y="6401378"/>
                <a:ext cx="5731323" cy="917532"/>
                <a:chOff x="1525928" y="6074624"/>
                <a:chExt cx="5731323" cy="917532"/>
              </a:xfrm>
            </p:grpSpPr>
            <p:sp>
              <p:nvSpPr>
                <p:cNvPr id="46" name="テキスト ボックス 45"/>
                <p:cNvSpPr txBox="1"/>
                <p:nvPr/>
              </p:nvSpPr>
              <p:spPr>
                <a:xfrm>
                  <a:off x="1525928" y="6074624"/>
                  <a:ext cx="5731323" cy="6405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2400" b="1" dirty="0">
                      <a:effectLst>
                        <a:glow rad="152400">
                          <a:schemeClr val="bg1">
                            <a:alpha val="78000"/>
                          </a:schemeClr>
                        </a:glow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インフレに負けない資産形成</a:t>
                  </a:r>
                  <a:endParaRPr lang="en-US" altLang="ja-JP" sz="2400" b="1" dirty="0">
                    <a:effectLst>
                      <a:glow rad="152400">
                        <a:schemeClr val="bg1">
                          <a:alpha val="78000"/>
                        </a:schemeClr>
                      </a:glow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r>
                    <a:rPr lang="ja-JP" altLang="en-US" sz="1400" b="1" dirty="0">
                      <a:effectLst>
                        <a:glow rad="152400">
                          <a:schemeClr val="bg1">
                            <a:alpha val="78000"/>
                          </a:schemeClr>
                        </a:glow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～新</a:t>
                  </a:r>
                  <a:r>
                    <a:rPr lang="en-US" altLang="ja-JP" sz="1400" b="1" dirty="0">
                      <a:effectLst>
                        <a:glow rad="152400">
                          <a:schemeClr val="bg1">
                            <a:alpha val="78000"/>
                          </a:schemeClr>
                        </a:glow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NISA</a:t>
                  </a:r>
                  <a:r>
                    <a:rPr lang="ja-JP" altLang="en-US" sz="1400" b="1" dirty="0">
                      <a:effectLst>
                        <a:glow rad="152400">
                          <a:schemeClr val="bg1">
                            <a:alpha val="78000"/>
                          </a:schemeClr>
                        </a:glow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制度を活用した役員・従業員様向け福利厚生制度のご紹介～</a:t>
                  </a:r>
                  <a:endParaRPr lang="en-US" altLang="ja-JP" sz="1400" b="1" dirty="0">
                    <a:effectLst>
                      <a:glow rad="152400">
                        <a:schemeClr val="bg1">
                          <a:alpha val="78000"/>
                        </a:schemeClr>
                      </a:glow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64" name="テキスト ボックス 63"/>
                <p:cNvSpPr txBox="1"/>
                <p:nvPr/>
              </p:nvSpPr>
              <p:spPr>
                <a:xfrm>
                  <a:off x="2459576" y="6715157"/>
                  <a:ext cx="460395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sz="1200" b="1" dirty="0">
                      <a:effectLst>
                        <a:glow rad="152400">
                          <a:schemeClr val="bg1">
                            <a:alpha val="78000"/>
                          </a:schemeClr>
                        </a:glow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【</a:t>
                  </a:r>
                  <a:r>
                    <a:rPr lang="zh-TW" altLang="en-US" sz="1200" b="1" dirty="0">
                      <a:effectLst>
                        <a:glow rad="152400">
                          <a:schemeClr val="bg1">
                            <a:alpha val="78000"/>
                          </a:schemeClr>
                        </a:glow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講師</a:t>
                  </a:r>
                  <a:r>
                    <a:rPr lang="en-US" altLang="zh-TW" sz="1200" b="1" dirty="0">
                      <a:effectLst>
                        <a:glow rad="152400">
                          <a:schemeClr val="bg1">
                            <a:alpha val="78000"/>
                          </a:schemeClr>
                        </a:glow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】</a:t>
                  </a:r>
                  <a:r>
                    <a:rPr lang="zh-TW" altLang="en-US" sz="1200" b="1" dirty="0">
                      <a:effectLst>
                        <a:glow rad="152400">
                          <a:schemeClr val="bg1">
                            <a:alpha val="78000"/>
                          </a:schemeClr>
                        </a:glow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野村證券株式会社　</a:t>
                  </a:r>
                  <a:r>
                    <a:rPr lang="ja-JP" altLang="en-US" sz="1200" b="1" dirty="0">
                      <a:effectLst>
                        <a:glow rad="152400">
                          <a:schemeClr val="bg1">
                            <a:alpha val="78000"/>
                          </a:schemeClr>
                        </a:glow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ライフプラン・サービス部</a:t>
                  </a:r>
                  <a:r>
                    <a:rPr lang="zh-TW" altLang="en-US" sz="1200" b="1" dirty="0">
                      <a:effectLst>
                        <a:glow rad="152400">
                          <a:schemeClr val="bg1">
                            <a:alpha val="78000"/>
                          </a:schemeClr>
                        </a:glow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　福田 賢哉</a:t>
                  </a:r>
                </a:p>
              </p:txBody>
            </p:sp>
          </p:grpSp>
        </p:grpSp>
      </p:grpSp>
      <p:sp>
        <p:nvSpPr>
          <p:cNvPr id="55" name="テキスト ボックス 54"/>
          <p:cNvSpPr txBox="1"/>
          <p:nvPr/>
        </p:nvSpPr>
        <p:spPr>
          <a:xfrm>
            <a:off x="2263740" y="8883991"/>
            <a:ext cx="424667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500" b="1" dirty="0">
                <a:ln w="3175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セミナーのお申込みについては、裏面をご覧ください</a:t>
            </a:r>
          </a:p>
        </p:txBody>
      </p:sp>
      <p:grpSp>
        <p:nvGrpSpPr>
          <p:cNvPr id="19" name="グループ化 18"/>
          <p:cNvGrpSpPr/>
          <p:nvPr/>
        </p:nvGrpSpPr>
        <p:grpSpPr>
          <a:xfrm>
            <a:off x="227621" y="3807591"/>
            <a:ext cx="7158821" cy="1353366"/>
            <a:chOff x="255648" y="3251276"/>
            <a:chExt cx="6921771" cy="1353366"/>
          </a:xfrm>
        </p:grpSpPr>
        <p:sp>
          <p:nvSpPr>
            <p:cNvPr id="12" name="テキスト ボックス 11"/>
            <p:cNvSpPr txBox="1"/>
            <p:nvPr/>
          </p:nvSpPr>
          <p:spPr>
            <a:xfrm flipH="1">
              <a:off x="406693" y="3251276"/>
              <a:ext cx="598577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b="1" dirty="0">
                  <a:ln w="317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46000">
                          <a:schemeClr val="accent1">
                            <a:lumMod val="45000"/>
                            <a:lumOff val="55000"/>
                          </a:schemeClr>
                        </a:gs>
                        <a:gs pos="63000">
                          <a:schemeClr val="accent1">
                            <a:lumMod val="45000"/>
                            <a:lumOff val="55000"/>
                          </a:schemeClr>
                        </a:gs>
                        <a:gs pos="72000">
                          <a:schemeClr val="bg1">
                            <a:lumMod val="95000"/>
                          </a:schemeClr>
                        </a:gs>
                      </a:gsLst>
                      <a:lin ang="5400000" scaled="1"/>
                    </a:gradFill>
                  </a:ln>
                  <a:solidFill>
                    <a:srgbClr val="22437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S明朝E" panose="02020900000000000000" pitchFamily="18" charset="-128"/>
                  <a:ea typeface="HGS明朝E" panose="02020900000000000000" pitchFamily="18" charset="-128"/>
                </a:rPr>
                <a:t>2024</a:t>
              </a:r>
              <a:r>
                <a:rPr kumimoji="1" lang="ja-JP" altLang="en-US" sz="2000" b="1" dirty="0">
                  <a:ln w="317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46000">
                          <a:schemeClr val="accent1">
                            <a:lumMod val="45000"/>
                            <a:lumOff val="55000"/>
                          </a:schemeClr>
                        </a:gs>
                        <a:gs pos="63000">
                          <a:schemeClr val="accent1">
                            <a:lumMod val="45000"/>
                            <a:lumOff val="55000"/>
                          </a:schemeClr>
                        </a:gs>
                        <a:gs pos="72000">
                          <a:schemeClr val="bg1">
                            <a:lumMod val="95000"/>
                          </a:schemeClr>
                        </a:gs>
                      </a:gsLst>
                      <a:lin ang="5400000" scaled="1"/>
                    </a:gradFill>
                  </a:ln>
                  <a:solidFill>
                    <a:srgbClr val="22437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S明朝E" panose="02020900000000000000" pitchFamily="18" charset="-128"/>
                  <a:ea typeface="HGS明朝E" panose="02020900000000000000" pitchFamily="18" charset="-128"/>
                </a:rPr>
                <a:t>年</a:t>
              </a:r>
              <a:r>
                <a:rPr lang="en-US" altLang="ja-JP" sz="4000" b="1" dirty="0">
                  <a:ln w="317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46000">
                          <a:schemeClr val="accent1">
                            <a:lumMod val="45000"/>
                            <a:lumOff val="55000"/>
                          </a:schemeClr>
                        </a:gs>
                        <a:gs pos="63000">
                          <a:schemeClr val="accent1">
                            <a:lumMod val="45000"/>
                            <a:lumOff val="55000"/>
                          </a:schemeClr>
                        </a:gs>
                        <a:gs pos="72000">
                          <a:schemeClr val="bg1">
                            <a:lumMod val="95000"/>
                          </a:schemeClr>
                        </a:gs>
                      </a:gsLst>
                      <a:lin ang="5400000" scaled="1"/>
                    </a:gradFill>
                  </a:ln>
                  <a:solidFill>
                    <a:srgbClr val="22437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S明朝E" panose="02020900000000000000" pitchFamily="18" charset="-128"/>
                  <a:ea typeface="HGS明朝E" panose="02020900000000000000" pitchFamily="18" charset="-128"/>
                </a:rPr>
                <a:t>2</a:t>
              </a:r>
              <a:r>
                <a:rPr kumimoji="1" lang="ja-JP" altLang="en-US" sz="2000" b="1" dirty="0">
                  <a:ln w="317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46000">
                          <a:schemeClr val="accent1">
                            <a:lumMod val="45000"/>
                            <a:lumOff val="55000"/>
                          </a:schemeClr>
                        </a:gs>
                        <a:gs pos="63000">
                          <a:schemeClr val="accent1">
                            <a:lumMod val="45000"/>
                            <a:lumOff val="55000"/>
                          </a:schemeClr>
                        </a:gs>
                        <a:gs pos="72000">
                          <a:schemeClr val="bg1">
                            <a:lumMod val="95000"/>
                          </a:schemeClr>
                        </a:gs>
                      </a:gsLst>
                      <a:lin ang="5400000" scaled="1"/>
                    </a:gradFill>
                  </a:ln>
                  <a:solidFill>
                    <a:srgbClr val="22437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S明朝E" panose="02020900000000000000" pitchFamily="18" charset="-128"/>
                  <a:ea typeface="HGS明朝E" panose="02020900000000000000" pitchFamily="18" charset="-128"/>
                </a:rPr>
                <a:t>月</a:t>
              </a:r>
              <a:r>
                <a:rPr lang="en-US" altLang="ja-JP" sz="4000" b="1" dirty="0">
                  <a:ln w="317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46000">
                          <a:schemeClr val="accent1">
                            <a:lumMod val="45000"/>
                            <a:lumOff val="55000"/>
                          </a:schemeClr>
                        </a:gs>
                        <a:gs pos="63000">
                          <a:schemeClr val="accent1">
                            <a:lumMod val="45000"/>
                            <a:lumOff val="55000"/>
                          </a:schemeClr>
                        </a:gs>
                        <a:gs pos="72000">
                          <a:schemeClr val="bg1">
                            <a:lumMod val="95000"/>
                          </a:schemeClr>
                        </a:gs>
                      </a:gsLst>
                      <a:lin ang="5400000" scaled="1"/>
                    </a:gradFill>
                  </a:ln>
                  <a:solidFill>
                    <a:srgbClr val="22437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S明朝E" panose="02020900000000000000" pitchFamily="18" charset="-128"/>
                  <a:ea typeface="HGS明朝E" panose="02020900000000000000" pitchFamily="18" charset="-128"/>
                </a:rPr>
                <a:t>27</a:t>
              </a:r>
              <a:r>
                <a:rPr kumimoji="1" lang="ja-JP" altLang="en-US" sz="2000" b="1" dirty="0">
                  <a:ln w="317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46000">
                          <a:schemeClr val="accent1">
                            <a:lumMod val="45000"/>
                            <a:lumOff val="55000"/>
                          </a:schemeClr>
                        </a:gs>
                        <a:gs pos="63000">
                          <a:schemeClr val="accent1">
                            <a:lumMod val="45000"/>
                            <a:lumOff val="55000"/>
                          </a:schemeClr>
                        </a:gs>
                        <a:gs pos="72000">
                          <a:schemeClr val="bg1">
                            <a:lumMod val="95000"/>
                          </a:schemeClr>
                        </a:gs>
                      </a:gsLst>
                      <a:lin ang="5400000" scaled="1"/>
                    </a:gradFill>
                  </a:ln>
                  <a:solidFill>
                    <a:srgbClr val="22437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S明朝E" panose="02020900000000000000" pitchFamily="18" charset="-128"/>
                  <a:ea typeface="HGS明朝E" panose="02020900000000000000" pitchFamily="18" charset="-128"/>
                </a:rPr>
                <a:t>日</a:t>
              </a:r>
              <a:r>
                <a:rPr kumimoji="1" lang="ja-JP" altLang="en-US" sz="2400" b="1" dirty="0">
                  <a:ln w="317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46000">
                          <a:schemeClr val="accent1">
                            <a:lumMod val="45000"/>
                            <a:lumOff val="55000"/>
                          </a:schemeClr>
                        </a:gs>
                        <a:gs pos="63000">
                          <a:schemeClr val="accent1">
                            <a:lumMod val="45000"/>
                            <a:lumOff val="55000"/>
                          </a:schemeClr>
                        </a:gs>
                        <a:gs pos="72000">
                          <a:schemeClr val="bg1">
                            <a:lumMod val="95000"/>
                          </a:schemeClr>
                        </a:gs>
                      </a:gsLst>
                      <a:lin ang="5400000" scaled="1"/>
                    </a:gradFill>
                  </a:ln>
                  <a:solidFill>
                    <a:srgbClr val="22437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S明朝E" panose="02020900000000000000" pitchFamily="18" charset="-128"/>
                  <a:ea typeface="HGS明朝E" panose="02020900000000000000" pitchFamily="18" charset="-128"/>
                </a:rPr>
                <a:t>（火）</a:t>
              </a:r>
              <a:r>
                <a:rPr lang="en-US" altLang="ja-JP" sz="3600" b="1" dirty="0">
                  <a:ln w="317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46000">
                          <a:schemeClr val="accent1">
                            <a:lumMod val="45000"/>
                            <a:lumOff val="55000"/>
                          </a:schemeClr>
                        </a:gs>
                        <a:gs pos="63000">
                          <a:schemeClr val="accent1">
                            <a:lumMod val="45000"/>
                            <a:lumOff val="55000"/>
                          </a:schemeClr>
                        </a:gs>
                        <a:gs pos="72000">
                          <a:schemeClr val="bg1">
                            <a:lumMod val="95000"/>
                          </a:schemeClr>
                        </a:gs>
                      </a:gsLst>
                      <a:lin ang="5400000" scaled="1"/>
                    </a:gradFill>
                  </a:ln>
                  <a:solidFill>
                    <a:srgbClr val="22437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S明朝E" panose="02020900000000000000" pitchFamily="18" charset="-128"/>
                  <a:ea typeface="HGS明朝E" panose="02020900000000000000" pitchFamily="18" charset="-128"/>
                </a:rPr>
                <a:t>15:0</a:t>
              </a:r>
              <a:r>
                <a:rPr kumimoji="1" lang="en-US" altLang="ja-JP" sz="3600" b="1" dirty="0">
                  <a:ln w="317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46000">
                          <a:schemeClr val="accent1">
                            <a:lumMod val="45000"/>
                            <a:lumOff val="55000"/>
                          </a:schemeClr>
                        </a:gs>
                        <a:gs pos="63000">
                          <a:schemeClr val="accent1">
                            <a:lumMod val="45000"/>
                            <a:lumOff val="55000"/>
                          </a:schemeClr>
                        </a:gs>
                        <a:gs pos="72000">
                          <a:schemeClr val="bg1">
                            <a:lumMod val="95000"/>
                          </a:schemeClr>
                        </a:gs>
                      </a:gsLst>
                      <a:lin ang="5400000" scaled="1"/>
                    </a:gradFill>
                  </a:ln>
                  <a:solidFill>
                    <a:srgbClr val="22437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S明朝E" panose="02020900000000000000" pitchFamily="18" charset="-128"/>
                  <a:ea typeface="HGS明朝E" panose="02020900000000000000" pitchFamily="18" charset="-128"/>
                </a:rPr>
                <a:t>0</a:t>
              </a:r>
              <a:r>
                <a:rPr kumimoji="1" lang="ja-JP" altLang="en-US" sz="3600" b="1" dirty="0">
                  <a:ln w="317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46000">
                          <a:schemeClr val="accent1">
                            <a:lumMod val="45000"/>
                            <a:lumOff val="55000"/>
                          </a:schemeClr>
                        </a:gs>
                        <a:gs pos="63000">
                          <a:schemeClr val="accent1">
                            <a:lumMod val="45000"/>
                            <a:lumOff val="55000"/>
                          </a:schemeClr>
                        </a:gs>
                        <a:gs pos="72000">
                          <a:schemeClr val="bg1">
                            <a:lumMod val="95000"/>
                          </a:schemeClr>
                        </a:gs>
                      </a:gsLst>
                      <a:lin ang="5400000" scaled="1"/>
                    </a:gradFill>
                  </a:ln>
                  <a:solidFill>
                    <a:srgbClr val="22437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S明朝E" panose="02020900000000000000" pitchFamily="18" charset="-128"/>
                  <a:ea typeface="HGS明朝E" panose="02020900000000000000" pitchFamily="18" charset="-128"/>
                </a:rPr>
                <a:t>～</a:t>
              </a:r>
              <a:r>
                <a:rPr kumimoji="1" lang="en-US" altLang="ja-JP" sz="3600" b="1" dirty="0">
                  <a:ln w="317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46000">
                          <a:schemeClr val="accent1">
                            <a:lumMod val="45000"/>
                            <a:lumOff val="55000"/>
                          </a:schemeClr>
                        </a:gs>
                        <a:gs pos="63000">
                          <a:schemeClr val="accent1">
                            <a:lumMod val="45000"/>
                            <a:lumOff val="55000"/>
                          </a:schemeClr>
                        </a:gs>
                        <a:gs pos="72000">
                          <a:schemeClr val="bg1">
                            <a:lumMod val="95000"/>
                          </a:schemeClr>
                        </a:gs>
                      </a:gsLst>
                      <a:lin ang="5400000" scaled="1"/>
                    </a:gradFill>
                  </a:ln>
                  <a:solidFill>
                    <a:srgbClr val="22437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S明朝E" panose="02020900000000000000" pitchFamily="18" charset="-128"/>
                  <a:ea typeface="HGS明朝E" panose="02020900000000000000" pitchFamily="18" charset="-128"/>
                </a:rPr>
                <a:t>16</a:t>
              </a:r>
              <a:r>
                <a:rPr lang="en-US" altLang="ja-JP" sz="3600" b="1" dirty="0">
                  <a:ln w="317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46000">
                          <a:schemeClr val="accent1">
                            <a:lumMod val="45000"/>
                            <a:lumOff val="55000"/>
                          </a:schemeClr>
                        </a:gs>
                        <a:gs pos="63000">
                          <a:schemeClr val="accent1">
                            <a:lumMod val="45000"/>
                            <a:lumOff val="55000"/>
                          </a:schemeClr>
                        </a:gs>
                        <a:gs pos="72000">
                          <a:schemeClr val="bg1">
                            <a:lumMod val="95000"/>
                          </a:schemeClr>
                        </a:gs>
                      </a:gsLst>
                      <a:lin ang="5400000" scaled="1"/>
                    </a:gradFill>
                  </a:ln>
                  <a:solidFill>
                    <a:srgbClr val="22437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S明朝E" panose="02020900000000000000" pitchFamily="18" charset="-128"/>
                  <a:ea typeface="HGS明朝E" panose="02020900000000000000" pitchFamily="18" charset="-128"/>
                </a:rPr>
                <a:t>:3</a:t>
              </a:r>
              <a:r>
                <a:rPr kumimoji="1" lang="en-US" altLang="ja-JP" sz="3600" b="1" dirty="0">
                  <a:ln w="317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46000">
                          <a:schemeClr val="accent1">
                            <a:lumMod val="45000"/>
                            <a:lumOff val="55000"/>
                          </a:schemeClr>
                        </a:gs>
                        <a:gs pos="63000">
                          <a:schemeClr val="accent1">
                            <a:lumMod val="45000"/>
                            <a:lumOff val="55000"/>
                          </a:schemeClr>
                        </a:gs>
                        <a:gs pos="72000">
                          <a:schemeClr val="bg1">
                            <a:lumMod val="95000"/>
                          </a:schemeClr>
                        </a:gs>
                      </a:gsLst>
                      <a:lin ang="5400000" scaled="1"/>
                    </a:gradFill>
                  </a:ln>
                  <a:solidFill>
                    <a:srgbClr val="22437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S明朝E" panose="02020900000000000000" pitchFamily="18" charset="-128"/>
                  <a:ea typeface="HGS明朝E" panose="02020900000000000000" pitchFamily="18" charset="-128"/>
                </a:rPr>
                <a:t>0</a:t>
              </a:r>
              <a:endParaRPr kumimoji="1" lang="en-US" altLang="ja-JP" sz="4000" b="1" dirty="0"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46000">
                        <a:schemeClr val="accent1">
                          <a:lumMod val="45000"/>
                          <a:lumOff val="55000"/>
                        </a:schemeClr>
                      </a:gs>
                      <a:gs pos="63000">
                        <a:schemeClr val="accent1">
                          <a:lumMod val="45000"/>
                          <a:lumOff val="55000"/>
                        </a:schemeClr>
                      </a:gs>
                      <a:gs pos="72000">
                        <a:schemeClr val="bg1">
                          <a:lumMod val="95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2243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明朝E" panose="02020900000000000000" pitchFamily="18" charset="-128"/>
                <a:ea typeface="HGS明朝E" panose="02020900000000000000" pitchFamily="18" charset="-128"/>
              </a:endParaRPr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255648" y="3876865"/>
              <a:ext cx="882424" cy="361956"/>
              <a:chOff x="8966122" y="1790940"/>
              <a:chExt cx="1740249" cy="443175"/>
            </a:xfrm>
          </p:grpSpPr>
          <p:sp>
            <p:nvSpPr>
              <p:cNvPr id="23" name="楕円 22"/>
              <p:cNvSpPr/>
              <p:nvPr/>
            </p:nvSpPr>
            <p:spPr>
              <a:xfrm>
                <a:off x="8966122" y="1790940"/>
                <a:ext cx="1740249" cy="443175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9271349" y="1831396"/>
                <a:ext cx="1036813" cy="3768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1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</a:rPr>
                  <a:t>会</a:t>
                </a:r>
                <a:r>
                  <a:rPr kumimoji="1" lang="ja-JP" altLang="en-US" sz="1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</a:rPr>
                  <a:t>場</a:t>
                </a:r>
                <a:endParaRPr kumimoji="1" lang="en-US" altLang="ja-JP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42" name="テキスト ボックス 41"/>
            <p:cNvSpPr txBox="1"/>
            <p:nvPr/>
          </p:nvSpPr>
          <p:spPr>
            <a:xfrm flipH="1">
              <a:off x="1141252" y="3959162"/>
              <a:ext cx="60361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n w="317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46000">
                          <a:schemeClr val="accent1">
                            <a:lumMod val="45000"/>
                            <a:lumOff val="55000"/>
                          </a:schemeClr>
                        </a:gs>
                        <a:gs pos="63000">
                          <a:schemeClr val="accent1">
                            <a:lumMod val="45000"/>
                            <a:lumOff val="55000"/>
                          </a:schemeClr>
                        </a:gs>
                        <a:gs pos="72000">
                          <a:schemeClr val="bg1">
                            <a:lumMod val="95000"/>
                          </a:schemeClr>
                        </a:gs>
                      </a:gsLst>
                      <a:lin ang="5400000" scaled="1"/>
                    </a:gradFill>
                  </a:ln>
                  <a:solidFill>
                    <a:srgbClr val="22437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S明朝E" panose="02020900000000000000" pitchFamily="18" charset="-128"/>
                  <a:ea typeface="HGS明朝E" panose="02020900000000000000" pitchFamily="18" charset="-128"/>
                </a:rPr>
                <a:t>藤沢商工会館ミナパーク　</a:t>
              </a:r>
              <a:r>
                <a:rPr lang="en-US" altLang="ja-JP" sz="2000" b="1" dirty="0">
                  <a:ln w="317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46000">
                          <a:schemeClr val="accent1">
                            <a:lumMod val="45000"/>
                            <a:lumOff val="55000"/>
                          </a:schemeClr>
                        </a:gs>
                        <a:gs pos="63000">
                          <a:schemeClr val="accent1">
                            <a:lumMod val="45000"/>
                            <a:lumOff val="55000"/>
                          </a:schemeClr>
                        </a:gs>
                        <a:gs pos="72000">
                          <a:schemeClr val="bg1">
                            <a:lumMod val="95000"/>
                          </a:schemeClr>
                        </a:gs>
                      </a:gsLst>
                      <a:lin ang="5400000" scaled="1"/>
                    </a:gradFill>
                  </a:ln>
                  <a:solidFill>
                    <a:srgbClr val="22437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S明朝E" panose="02020900000000000000" pitchFamily="18" charset="-128"/>
                  <a:ea typeface="HGS明朝E" panose="02020900000000000000" pitchFamily="18" charset="-128"/>
                </a:rPr>
                <a:t>6F</a:t>
              </a:r>
              <a:r>
                <a:rPr lang="ja-JP" altLang="en-US" sz="2000" b="1" dirty="0">
                  <a:ln w="317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46000">
                          <a:schemeClr val="accent1">
                            <a:lumMod val="45000"/>
                            <a:lumOff val="55000"/>
                          </a:schemeClr>
                        </a:gs>
                        <a:gs pos="63000">
                          <a:schemeClr val="accent1">
                            <a:lumMod val="45000"/>
                            <a:lumOff val="55000"/>
                          </a:schemeClr>
                        </a:gs>
                        <a:gs pos="72000">
                          <a:schemeClr val="bg1">
                            <a:lumMod val="95000"/>
                          </a:schemeClr>
                        </a:gs>
                      </a:gsLst>
                      <a:lin ang="5400000" scaled="1"/>
                    </a:gradFill>
                  </a:ln>
                  <a:solidFill>
                    <a:srgbClr val="22437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S明朝E" panose="02020900000000000000" pitchFamily="18" charset="-128"/>
                  <a:ea typeface="HGS明朝E" panose="02020900000000000000" pitchFamily="18" charset="-128"/>
                </a:rPr>
                <a:t> 多目的ホール</a:t>
              </a:r>
              <a:r>
                <a:rPr lang="en-US" altLang="ja-JP" sz="2000" b="1" dirty="0">
                  <a:ln w="317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46000">
                          <a:schemeClr val="accent1">
                            <a:lumMod val="45000"/>
                            <a:lumOff val="55000"/>
                          </a:schemeClr>
                        </a:gs>
                        <a:gs pos="63000">
                          <a:schemeClr val="accent1">
                            <a:lumMod val="45000"/>
                            <a:lumOff val="55000"/>
                          </a:schemeClr>
                        </a:gs>
                        <a:gs pos="72000">
                          <a:schemeClr val="bg1">
                            <a:lumMod val="95000"/>
                          </a:schemeClr>
                        </a:gs>
                      </a:gsLst>
                      <a:lin ang="5400000" scaled="1"/>
                    </a:gradFill>
                  </a:ln>
                  <a:solidFill>
                    <a:srgbClr val="22437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S明朝E" panose="02020900000000000000" pitchFamily="18" charset="-128"/>
                  <a:ea typeface="HGS明朝E" panose="02020900000000000000" pitchFamily="18" charset="-128"/>
                </a:rPr>
                <a:t>3</a:t>
              </a:r>
              <a:r>
                <a:rPr lang="ja-JP" altLang="en-US" sz="2000" b="1" dirty="0">
                  <a:ln w="3175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46000">
                          <a:schemeClr val="accent1">
                            <a:lumMod val="45000"/>
                            <a:lumOff val="55000"/>
                          </a:schemeClr>
                        </a:gs>
                        <a:gs pos="63000">
                          <a:schemeClr val="accent1">
                            <a:lumMod val="45000"/>
                            <a:lumOff val="55000"/>
                          </a:schemeClr>
                        </a:gs>
                        <a:gs pos="72000">
                          <a:schemeClr val="bg1">
                            <a:lumMod val="95000"/>
                          </a:schemeClr>
                        </a:gs>
                      </a:gsLst>
                      <a:lin ang="5400000" scaled="1"/>
                    </a:gradFill>
                  </a:ln>
                  <a:solidFill>
                    <a:srgbClr val="22437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S明朝E" panose="02020900000000000000" pitchFamily="18" charset="-128"/>
                  <a:ea typeface="HGS明朝E" panose="02020900000000000000" pitchFamily="18" charset="-128"/>
                </a:rPr>
                <a:t>　</a:t>
              </a:r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4571532" y="4281477"/>
              <a:ext cx="1820939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500" dirty="0">
                  <a:ln w="3175"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S明朝E" panose="02020900000000000000" pitchFamily="18" charset="-128"/>
                  <a:ea typeface="HGS明朝E" panose="02020900000000000000" pitchFamily="18" charset="-128"/>
                </a:rPr>
                <a:t>※</a:t>
              </a:r>
              <a:r>
                <a:rPr lang="ja-JP" altLang="en-US" sz="1500" dirty="0">
                  <a:ln w="3175"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S明朝E" panose="02020900000000000000" pitchFamily="18" charset="-128"/>
                  <a:ea typeface="HGS明朝E" panose="02020900000000000000" pitchFamily="18" charset="-128"/>
                </a:rPr>
                <a:t>定員：先着</a:t>
              </a:r>
              <a:r>
                <a:rPr lang="en-US" altLang="ja-JP" sz="1500" dirty="0">
                  <a:ln w="3175"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S明朝E" panose="02020900000000000000" pitchFamily="18" charset="-128"/>
                  <a:ea typeface="HGS明朝E" panose="02020900000000000000" pitchFamily="18" charset="-128"/>
                </a:rPr>
                <a:t>80</a:t>
              </a:r>
              <a:r>
                <a:rPr lang="ja-JP" altLang="en-US" sz="1500" dirty="0">
                  <a:ln w="3175"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S明朝E" panose="02020900000000000000" pitchFamily="18" charset="-128"/>
                  <a:ea typeface="HGS明朝E" panose="02020900000000000000" pitchFamily="18" charset="-128"/>
                </a:rPr>
                <a:t>名</a:t>
              </a:r>
            </a:p>
          </p:txBody>
        </p:sp>
      </p:grpSp>
      <p:sp>
        <p:nvSpPr>
          <p:cNvPr id="60" name="テキスト ボックス 59"/>
          <p:cNvSpPr txBox="1"/>
          <p:nvPr/>
        </p:nvSpPr>
        <p:spPr>
          <a:xfrm flipH="1">
            <a:off x="1855542" y="5160957"/>
            <a:ext cx="60361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46000">
                        <a:schemeClr val="accent1">
                          <a:lumMod val="45000"/>
                          <a:lumOff val="55000"/>
                        </a:schemeClr>
                      </a:gs>
                      <a:gs pos="63000">
                        <a:schemeClr val="accent1">
                          <a:lumMod val="45000"/>
                          <a:lumOff val="55000"/>
                        </a:schemeClr>
                      </a:gs>
                      <a:gs pos="72000">
                        <a:schemeClr val="bg1">
                          <a:lumMod val="95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2243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明朝E" panose="02020900000000000000" pitchFamily="18" charset="-128"/>
                <a:ea typeface="HGS明朝E" panose="02020900000000000000" pitchFamily="18" charset="-128"/>
              </a:rPr>
              <a:t>（</a:t>
            </a:r>
            <a:r>
              <a:rPr lang="zh-TW" altLang="en-US" sz="1400" b="1" dirty="0"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46000">
                        <a:schemeClr val="accent1">
                          <a:lumMod val="45000"/>
                          <a:lumOff val="55000"/>
                        </a:schemeClr>
                      </a:gs>
                      <a:gs pos="63000">
                        <a:schemeClr val="accent1">
                          <a:lumMod val="45000"/>
                          <a:lumOff val="55000"/>
                        </a:schemeClr>
                      </a:gs>
                      <a:gs pos="72000">
                        <a:schemeClr val="bg1">
                          <a:lumMod val="95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2243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明朝E" panose="02020900000000000000" pitchFamily="18" charset="-128"/>
                <a:ea typeface="HGS明朝E" panose="02020900000000000000" pitchFamily="18" charset="-128"/>
              </a:rPr>
              <a:t>〒</a:t>
            </a:r>
            <a:r>
              <a:rPr lang="en-US" altLang="ja-JP" sz="1400" b="1" dirty="0"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46000">
                        <a:schemeClr val="accent1">
                          <a:lumMod val="45000"/>
                          <a:lumOff val="55000"/>
                        </a:schemeClr>
                      </a:gs>
                      <a:gs pos="63000">
                        <a:schemeClr val="accent1">
                          <a:lumMod val="45000"/>
                          <a:lumOff val="55000"/>
                        </a:schemeClr>
                      </a:gs>
                      <a:gs pos="72000">
                        <a:schemeClr val="bg1">
                          <a:lumMod val="95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2243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明朝E" panose="02020900000000000000" pitchFamily="18" charset="-128"/>
                <a:ea typeface="HGS明朝E" panose="02020900000000000000" pitchFamily="18" charset="-128"/>
              </a:rPr>
              <a:t>251-0052</a:t>
            </a:r>
            <a:r>
              <a:rPr lang="zh-TW" altLang="en-US" sz="1400" b="1" dirty="0"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46000">
                        <a:schemeClr val="accent1">
                          <a:lumMod val="45000"/>
                          <a:lumOff val="55000"/>
                        </a:schemeClr>
                      </a:gs>
                      <a:gs pos="63000">
                        <a:schemeClr val="accent1">
                          <a:lumMod val="45000"/>
                          <a:lumOff val="55000"/>
                        </a:schemeClr>
                      </a:gs>
                      <a:gs pos="72000">
                        <a:schemeClr val="bg1">
                          <a:lumMod val="95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2243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明朝E" panose="02020900000000000000" pitchFamily="18" charset="-128"/>
                <a:ea typeface="HGS明朝E" panose="02020900000000000000" pitchFamily="18" charset="-128"/>
              </a:rPr>
              <a:t>　</a:t>
            </a:r>
            <a:r>
              <a:rPr lang="ja-JP" altLang="en-US" sz="1400" b="1" dirty="0"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46000">
                        <a:schemeClr val="accent1">
                          <a:lumMod val="45000"/>
                          <a:lumOff val="55000"/>
                        </a:schemeClr>
                      </a:gs>
                      <a:gs pos="63000">
                        <a:schemeClr val="accent1">
                          <a:lumMod val="45000"/>
                          <a:lumOff val="55000"/>
                        </a:schemeClr>
                      </a:gs>
                      <a:gs pos="72000">
                        <a:schemeClr val="bg1">
                          <a:lumMod val="95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2243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明朝E" panose="02020900000000000000" pitchFamily="18" charset="-128"/>
                <a:ea typeface="HGS明朝E" panose="02020900000000000000" pitchFamily="18" charset="-128"/>
              </a:rPr>
              <a:t>神奈川</a:t>
            </a:r>
            <a:r>
              <a:rPr lang="zh-TW" altLang="en-US" sz="1400" b="1" dirty="0"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46000">
                        <a:schemeClr val="accent1">
                          <a:lumMod val="45000"/>
                          <a:lumOff val="55000"/>
                        </a:schemeClr>
                      </a:gs>
                      <a:gs pos="63000">
                        <a:schemeClr val="accent1">
                          <a:lumMod val="45000"/>
                          <a:lumOff val="55000"/>
                        </a:schemeClr>
                      </a:gs>
                      <a:gs pos="72000">
                        <a:schemeClr val="bg1">
                          <a:lumMod val="95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2243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明朝E" panose="02020900000000000000" pitchFamily="18" charset="-128"/>
                <a:ea typeface="HGS明朝E" panose="02020900000000000000" pitchFamily="18" charset="-128"/>
              </a:rPr>
              <a:t>県</a:t>
            </a:r>
            <a:r>
              <a:rPr lang="ja-JP" altLang="en-US" sz="1400" b="1" dirty="0"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46000">
                        <a:schemeClr val="accent1">
                          <a:lumMod val="45000"/>
                          <a:lumOff val="55000"/>
                        </a:schemeClr>
                      </a:gs>
                      <a:gs pos="63000">
                        <a:schemeClr val="accent1">
                          <a:lumMod val="45000"/>
                          <a:lumOff val="55000"/>
                        </a:schemeClr>
                      </a:gs>
                      <a:gs pos="72000">
                        <a:schemeClr val="bg1">
                          <a:lumMod val="95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2243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明朝E" panose="02020900000000000000" pitchFamily="18" charset="-128"/>
                <a:ea typeface="HGS明朝E" panose="02020900000000000000" pitchFamily="18" charset="-128"/>
              </a:rPr>
              <a:t>藤沢市藤沢</a:t>
            </a:r>
            <a:r>
              <a:rPr lang="en-US" altLang="ja-JP" sz="1400" b="1" dirty="0"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46000">
                        <a:schemeClr val="accent1">
                          <a:lumMod val="45000"/>
                          <a:lumOff val="55000"/>
                        </a:schemeClr>
                      </a:gs>
                      <a:gs pos="63000">
                        <a:schemeClr val="accent1">
                          <a:lumMod val="45000"/>
                          <a:lumOff val="55000"/>
                        </a:schemeClr>
                      </a:gs>
                      <a:gs pos="72000">
                        <a:schemeClr val="bg1">
                          <a:lumMod val="95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2243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明朝E" panose="02020900000000000000" pitchFamily="18" charset="-128"/>
                <a:ea typeface="HGS明朝E" panose="02020900000000000000" pitchFamily="18" charset="-128"/>
              </a:rPr>
              <a:t>607-1</a:t>
            </a:r>
            <a:r>
              <a:rPr lang="ja-JP" altLang="en-US" sz="1400" b="1" dirty="0"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46000">
                        <a:schemeClr val="accent1">
                          <a:lumMod val="45000"/>
                          <a:lumOff val="55000"/>
                        </a:schemeClr>
                      </a:gs>
                      <a:gs pos="63000">
                        <a:schemeClr val="accent1">
                          <a:lumMod val="45000"/>
                          <a:lumOff val="55000"/>
                        </a:schemeClr>
                      </a:gs>
                      <a:gs pos="72000">
                        <a:schemeClr val="bg1">
                          <a:lumMod val="95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2243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明朝E" panose="02020900000000000000" pitchFamily="18" charset="-128"/>
                <a:ea typeface="HGS明朝E" panose="02020900000000000000" pitchFamily="18" charset="-128"/>
              </a:rPr>
              <a:t>）　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997626" y="5476205"/>
            <a:ext cx="3416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ln w="3175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46000">
                        <a:schemeClr val="accent1">
                          <a:lumMod val="45000"/>
                          <a:lumOff val="55000"/>
                        </a:schemeClr>
                      </a:gs>
                      <a:gs pos="63000">
                        <a:schemeClr val="accent1">
                          <a:lumMod val="45000"/>
                          <a:lumOff val="55000"/>
                        </a:schemeClr>
                      </a:gs>
                      <a:gs pos="72000">
                        <a:schemeClr val="bg1">
                          <a:lumMod val="95000"/>
                        </a:schemeClr>
                      </a:gs>
                    </a:gsLst>
                    <a:lin ang="5400000" scaled="1"/>
                  </a:gradFill>
                </a:ln>
                <a:solidFill>
                  <a:srgbClr val="2243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明朝E" panose="02020900000000000000" pitchFamily="18" charset="-128"/>
                <a:ea typeface="HGS明朝E" panose="02020900000000000000" pitchFamily="18" charset="-128"/>
              </a:rPr>
              <a:t>ご来場の際は、公共交通機関をご利用ください</a:t>
            </a:r>
            <a:endParaRPr kumimoji="1" lang="ja-JP" altLang="en-US" sz="1200" dirty="0"/>
          </a:p>
        </p:txBody>
      </p:sp>
      <p:sp>
        <p:nvSpPr>
          <p:cNvPr id="39" name="二等辺三角形 38"/>
          <p:cNvSpPr/>
          <p:nvPr/>
        </p:nvSpPr>
        <p:spPr>
          <a:xfrm rot="5400000">
            <a:off x="6386758" y="8901422"/>
            <a:ext cx="247315" cy="291594"/>
          </a:xfrm>
          <a:prstGeom prst="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960" y="1423248"/>
            <a:ext cx="1820146" cy="375392"/>
          </a:xfrm>
          <a:prstGeom prst="rect">
            <a:avLst/>
          </a:prstGeom>
        </p:spPr>
      </p:pic>
      <p:pic>
        <p:nvPicPr>
          <p:cNvPr id="22" name="図 21" descr="ダイアグラム, 概略図&#10;&#10;自動的に生成された説明">
            <a:extLst>
              <a:ext uri="{FF2B5EF4-FFF2-40B4-BE49-F238E27FC236}">
                <a16:creationId xmlns:a16="http://schemas.microsoft.com/office/drawing/2014/main" id="{ADA77DFD-BC18-9DCB-9515-7094F5CC06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621" y="4915587"/>
            <a:ext cx="1648859" cy="981556"/>
          </a:xfrm>
          <a:prstGeom prst="rect">
            <a:avLst/>
          </a:prstGeom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F1085C2-93C3-5EAC-C7E2-6695DBD2FF01}"/>
              </a:ext>
            </a:extLst>
          </p:cNvPr>
          <p:cNvSpPr txBox="1"/>
          <p:nvPr/>
        </p:nvSpPr>
        <p:spPr>
          <a:xfrm>
            <a:off x="1395620" y="40255"/>
            <a:ext cx="4018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主催：藤沢商工会議所金融業部会</a:t>
            </a:r>
            <a:endParaRPr lang="zh-TW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068E96A-1991-D5C2-5755-A05798851594}"/>
              </a:ext>
            </a:extLst>
          </p:cNvPr>
          <p:cNvSpPr/>
          <p:nvPr/>
        </p:nvSpPr>
        <p:spPr>
          <a:xfrm>
            <a:off x="446806" y="8131255"/>
            <a:ext cx="726305" cy="27239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BA4E37-E916-1B01-B8C2-EC19174F46F1}"/>
              </a:ext>
            </a:extLst>
          </p:cNvPr>
          <p:cNvSpPr txBox="1"/>
          <p:nvPr/>
        </p:nvSpPr>
        <p:spPr>
          <a:xfrm>
            <a:off x="1365907" y="8150391"/>
            <a:ext cx="57313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effectLst>
                  <a:glow rad="152400">
                    <a:schemeClr val="bg1">
                      <a:alpha val="78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地方税ポータルサイト</a:t>
            </a:r>
            <a:r>
              <a:rPr lang="en-US" altLang="ja-JP" sz="1200" b="1" dirty="0">
                <a:effectLst>
                  <a:glow rad="152400">
                    <a:schemeClr val="bg1">
                      <a:alpha val="78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sz="1200" b="1" dirty="0" err="1">
                <a:effectLst>
                  <a:glow rad="152400">
                    <a:schemeClr val="bg1">
                      <a:alpha val="78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eLTAX</a:t>
            </a:r>
            <a:r>
              <a:rPr lang="en-US" altLang="ja-JP" sz="1200" b="1" dirty="0">
                <a:effectLst>
                  <a:glow rad="152400">
                    <a:schemeClr val="bg1">
                      <a:alpha val="78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200" b="1" dirty="0">
                <a:effectLst>
                  <a:glow rad="152400">
                    <a:schemeClr val="bg1">
                      <a:alpha val="78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の活用について</a:t>
            </a:r>
            <a:endParaRPr lang="en-US" altLang="ja-JP" sz="1200" b="1" dirty="0">
              <a:effectLst>
                <a:glow rad="152400">
                  <a:schemeClr val="bg1">
                    <a:alpha val="78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B29FE90-842B-32E7-B4D4-BE8A32D21132}"/>
              </a:ext>
            </a:extLst>
          </p:cNvPr>
          <p:cNvSpPr txBox="1"/>
          <p:nvPr/>
        </p:nvSpPr>
        <p:spPr>
          <a:xfrm>
            <a:off x="2254043" y="8445391"/>
            <a:ext cx="46039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50" b="1" dirty="0">
                <a:effectLst>
                  <a:glow rad="152400">
                    <a:schemeClr val="bg1">
                      <a:alpha val="78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zh-TW" altLang="en-US" sz="1050" b="1" dirty="0">
                <a:effectLst>
                  <a:glow rad="152400">
                    <a:schemeClr val="bg1">
                      <a:alpha val="78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講師</a:t>
            </a:r>
            <a:r>
              <a:rPr lang="en-US" altLang="zh-TW" sz="1050" b="1" dirty="0">
                <a:effectLst>
                  <a:glow rad="152400">
                    <a:schemeClr val="bg1">
                      <a:alpha val="78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50" b="1" dirty="0">
                <a:effectLst>
                  <a:glow rad="152400">
                    <a:schemeClr val="bg1">
                      <a:alpha val="78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株式会社横浜銀行　地域戦略統括部</a:t>
            </a:r>
            <a:endParaRPr lang="zh-TW" altLang="en-US" sz="1050" b="1" dirty="0">
              <a:effectLst>
                <a:glow rad="152400">
                  <a:schemeClr val="bg1">
                    <a:alpha val="78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0" name="図 4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713" y="1387372"/>
            <a:ext cx="1415584" cy="521199"/>
          </a:xfrm>
          <a:prstGeom prst="rect">
            <a:avLst/>
          </a:prstGeom>
        </p:spPr>
      </p:pic>
      <p:sp>
        <p:nvSpPr>
          <p:cNvPr id="57" name="テキスト ボックス 56"/>
          <p:cNvSpPr txBox="1"/>
          <p:nvPr/>
        </p:nvSpPr>
        <p:spPr>
          <a:xfrm>
            <a:off x="5573988" y="193719"/>
            <a:ext cx="1523242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藤沢商工会議所</a:t>
            </a:r>
            <a:endParaRPr lang="en-US" altLang="ja-JP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</a:p>
          <a:p>
            <a:pPr algn="ctr"/>
            <a:r>
              <a:rPr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野村證券</a:t>
            </a:r>
          </a:p>
          <a:p>
            <a:pPr algn="ctr"/>
            <a:endParaRPr lang="zh-TW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5872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296</Words>
  <Application>Microsoft Office PowerPoint</Application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HGS明朝E</vt:lpstr>
      <vt:lpstr>Meiryo UI</vt:lpstr>
      <vt:lpstr>UD デジタル 教科書体 NK-B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2021-01-12T05:55:07Z</dcterms:created>
  <dcterms:modified xsi:type="dcterms:W3CDTF">2024-01-16T07:24:47Z</dcterms:modified>
</cp:coreProperties>
</file>